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1C710F-7A89-477A-925E-E95CC7BA94BF}" type="datetimeFigureOut">
              <a:rPr lang="hr-HR" smtClean="0"/>
              <a:pPr/>
              <a:t>26.10.2015.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CE5AC9-8C76-47CA-93BB-8BDD6A4646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PUTOVANJE</a:t>
            </a:r>
            <a:endParaRPr lang="hr-HR" sz="66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000" dirty="0" smtClean="0"/>
              <a:t>ODISEJ/ULIKS</a:t>
            </a:r>
            <a:endParaRPr lang="hr-H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Kalipso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more je izbacilo Odiseja na njezin otok</a:t>
            </a:r>
          </a:p>
          <a:p>
            <a:r>
              <a:rPr lang="hr-HR" dirty="0" smtClean="0"/>
              <a:t>zaljubila se u njega i htjela je da ondje ostane</a:t>
            </a:r>
          </a:p>
          <a:p>
            <a:r>
              <a:rPr lang="hr-HR" dirty="0" smtClean="0"/>
              <a:t>kako je on bio tužan zbog svojih mornara i prijatelja godilo mu je društvo</a:t>
            </a:r>
          </a:p>
          <a:p>
            <a:r>
              <a:rPr lang="hr-HR" dirty="0" smtClean="0"/>
              <a:t>ali pojavio se Hermes i nagovorio </a:t>
            </a:r>
            <a:r>
              <a:rPr lang="hr-HR" dirty="0" err="1" smtClean="0"/>
              <a:t>Kalipso</a:t>
            </a:r>
            <a:r>
              <a:rPr lang="hr-HR" dirty="0" smtClean="0"/>
              <a:t> da ga pusti</a:t>
            </a:r>
          </a:p>
          <a:p>
            <a:r>
              <a:rPr lang="hr-HR" dirty="0" smtClean="0"/>
              <a:t>pomogla mu je sagraditi splav i tako je on krenuo dalje</a:t>
            </a:r>
            <a:endParaRPr lang="hr-HR" dirty="0"/>
          </a:p>
        </p:txBody>
      </p:sp>
      <p:pic>
        <p:nvPicPr>
          <p:cNvPr id="7170" name="Picture 2" descr="C:\Users\Barbara i Franz\Desktop\odisej slike\kalips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4392488" cy="3888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Nausikaja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bijesni Posejdon podigao je oluju koja je razbila splav</a:t>
            </a:r>
          </a:p>
          <a:p>
            <a:r>
              <a:rPr lang="hr-HR" dirty="0" smtClean="0"/>
              <a:t>danima je bio na moru i iscrpljen je doplivao do obale (</a:t>
            </a:r>
            <a:r>
              <a:rPr lang="hr-HR" dirty="0" err="1" smtClean="0"/>
              <a:t>Feačani</a:t>
            </a:r>
            <a:r>
              <a:rPr lang="hr-HR" dirty="0" smtClean="0"/>
              <a:t>) i zaspao</a:t>
            </a:r>
          </a:p>
          <a:p>
            <a:r>
              <a:rPr lang="hr-HR" dirty="0" smtClean="0"/>
              <a:t>našla ga je  princeza </a:t>
            </a:r>
            <a:r>
              <a:rPr lang="hr-HR" dirty="0" err="1" smtClean="0"/>
              <a:t>Nausikaja</a:t>
            </a:r>
            <a:r>
              <a:rPr lang="hr-HR" dirty="0" smtClean="0"/>
              <a:t> i odvela u očev dvor</a:t>
            </a:r>
          </a:p>
          <a:p>
            <a:r>
              <a:rPr lang="hr-HR" dirty="0" smtClean="0"/>
              <a:t>ispričao im je svoju sudbinu i oni su mu ganuti odlučili pomoći – dali su mu brod da stigne kući</a:t>
            </a:r>
            <a:endParaRPr lang="hr-HR" dirty="0"/>
          </a:p>
        </p:txBody>
      </p:sp>
      <p:pic>
        <p:nvPicPr>
          <p:cNvPr id="8194" name="Picture 2" descr="C:\Users\Barbara i Franz\Desktop\odisej slike\800px-Odysseus_And_Nausicaä_-_Project_Gutenberg_eText_1372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4104455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Dolazak na Itaku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hr-HR" sz="1800" dirty="0" smtClean="0"/>
              <a:t>Odisej zaspi na brodu </a:t>
            </a:r>
            <a:r>
              <a:rPr lang="hr-HR" sz="1800" dirty="0" err="1" smtClean="0"/>
              <a:t>Feačana</a:t>
            </a:r>
            <a:r>
              <a:rPr lang="hr-HR" sz="1800" dirty="0" smtClean="0"/>
              <a:t> </a:t>
            </a:r>
          </a:p>
          <a:p>
            <a:r>
              <a:rPr lang="hr-HR" sz="1800" dirty="0" smtClean="0"/>
              <a:t>navodno samo bogovi šalju takav san</a:t>
            </a:r>
          </a:p>
          <a:p>
            <a:r>
              <a:rPr lang="hr-HR" sz="1800" dirty="0" smtClean="0"/>
              <a:t>ostavili ga na obali okruženog darovima – nije znao gdje je</a:t>
            </a:r>
          </a:p>
          <a:p>
            <a:r>
              <a:rPr lang="hr-HR" sz="1800" dirty="0" smtClean="0"/>
              <a:t>kad se magla povukla, ukazala se Atena i rekla mu je gdje je –poljubio je zemlju</a:t>
            </a:r>
          </a:p>
          <a:p>
            <a:r>
              <a:rPr lang="hr-HR" sz="1800" dirty="0" smtClean="0"/>
              <a:t>loša vijest – u opasnosti je i treba se skloniti kod svinjara </a:t>
            </a:r>
            <a:r>
              <a:rPr lang="hr-HR" sz="1800" dirty="0" err="1" smtClean="0"/>
              <a:t>Eumeja</a:t>
            </a:r>
            <a:endParaRPr lang="hr-HR" sz="1800" dirty="0" smtClean="0"/>
          </a:p>
          <a:p>
            <a:r>
              <a:rPr lang="hr-HR" sz="1800" dirty="0" smtClean="0"/>
              <a:t>prerušila ga u starca sa štapom – prosjaka -  i takav odlazi svinjaru koji ga ne prepoznaje</a:t>
            </a:r>
          </a:p>
          <a:p>
            <a:r>
              <a:rPr lang="hr-HR" sz="1800" dirty="0" smtClean="0"/>
              <a:t>spašava ga od pasa i nudi mu gostoprimstvo</a:t>
            </a:r>
          </a:p>
          <a:p>
            <a:pPr>
              <a:buNone/>
            </a:pPr>
            <a:endParaRPr lang="hr-HR" sz="1800" dirty="0" smtClean="0"/>
          </a:p>
        </p:txBody>
      </p:sp>
      <p:pic>
        <p:nvPicPr>
          <p:cNvPr id="1026" name="Picture 2" descr="C:\Users\Barbara i Franz\Desktop\GR_Ithaca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00809"/>
            <a:ext cx="4195192" cy="3740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Penelopini prosci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za vrijeme Odisejeva odsustva Penelopu su oblijetali prosci – zapravo su htjeli prijestolje</a:t>
            </a:r>
          </a:p>
          <a:p>
            <a:r>
              <a:rPr lang="hr-HR" dirty="0" smtClean="0"/>
              <a:t>htjeli su i ubiti </a:t>
            </a:r>
            <a:r>
              <a:rPr lang="hr-HR" dirty="0" err="1" smtClean="0"/>
              <a:t>Telemaha</a:t>
            </a:r>
            <a:endParaRPr lang="hr-HR" dirty="0" smtClean="0"/>
          </a:p>
          <a:p>
            <a:r>
              <a:rPr lang="hr-HR" dirty="0" smtClean="0"/>
              <a:t>Penelopa još uvijek zaljubljena u svog muža nije pristajala na bračane ponude</a:t>
            </a:r>
          </a:p>
          <a:p>
            <a:r>
              <a:rPr lang="hr-HR" dirty="0" smtClean="0"/>
              <a:t>plan – neće se udati dok ne dovrši tkaninu za </a:t>
            </a:r>
            <a:r>
              <a:rPr lang="hr-HR" dirty="0" err="1" smtClean="0"/>
              <a:t>Laerta</a:t>
            </a:r>
            <a:r>
              <a:rPr lang="hr-HR" dirty="0" smtClean="0"/>
              <a:t> (Odisejeva oca)</a:t>
            </a:r>
          </a:p>
          <a:p>
            <a:r>
              <a:rPr lang="hr-HR" dirty="0" smtClean="0"/>
              <a:t>po noći bi rasparala ono što bi po danu istkala</a:t>
            </a:r>
          </a:p>
          <a:p>
            <a:r>
              <a:rPr lang="hr-HR" dirty="0" smtClean="0"/>
              <a:t>jedna sluškinja ju je izdala i tako su je prosci natjerali da se uda za jednog od njih</a:t>
            </a:r>
            <a:endParaRPr lang="hr-HR" dirty="0"/>
          </a:p>
        </p:txBody>
      </p:sp>
      <p:pic>
        <p:nvPicPr>
          <p:cNvPr id="2050" name="Picture 2" descr="C:\Users\Barbara i Franz\Desktop\slike za mitologiju\odisej slike\penelopa i prosc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4392488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Susret s </a:t>
            </a:r>
            <a:r>
              <a:rPr lang="hr-HR" dirty="0" err="1" smtClean="0"/>
              <a:t>Telemahom</a:t>
            </a:r>
            <a:r>
              <a:rPr lang="hr-HR" dirty="0" smtClean="0"/>
              <a:t>; </a:t>
            </a:r>
            <a:r>
              <a:rPr lang="hr-HR" dirty="0" err="1" smtClean="0"/>
              <a:t>Eurikleja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err="1" smtClean="0"/>
              <a:t>Telemah</a:t>
            </a:r>
            <a:r>
              <a:rPr lang="hr-HR" dirty="0" smtClean="0"/>
              <a:t> zna da mu je život u opasnosti zbog prosaca</a:t>
            </a:r>
          </a:p>
          <a:p>
            <a:r>
              <a:rPr lang="hr-HR" dirty="0" smtClean="0"/>
              <a:t>Atena mu savjetuje da ode do </a:t>
            </a:r>
            <a:r>
              <a:rPr lang="hr-HR" dirty="0" err="1" smtClean="0"/>
              <a:t>Eumejeve</a:t>
            </a:r>
            <a:r>
              <a:rPr lang="hr-HR" dirty="0" smtClean="0"/>
              <a:t> kolibe</a:t>
            </a:r>
          </a:p>
          <a:p>
            <a:r>
              <a:rPr lang="hr-HR" dirty="0" smtClean="0"/>
              <a:t>nije ga prepoznao ni kad mu je Atena vratila stvarni izgled – izrađuje plan kako se riješiti prosaca</a:t>
            </a:r>
          </a:p>
          <a:p>
            <a:r>
              <a:rPr lang="hr-HR" dirty="0" smtClean="0"/>
              <a:t>na dvoru ga nitko nije prepoznao jedino dadilja </a:t>
            </a:r>
            <a:r>
              <a:rPr lang="hr-HR" dirty="0" err="1" smtClean="0"/>
              <a:t>Eurikleja</a:t>
            </a:r>
            <a:r>
              <a:rPr lang="hr-HR" dirty="0" smtClean="0"/>
              <a:t> </a:t>
            </a:r>
          </a:p>
          <a:p>
            <a:r>
              <a:rPr lang="hr-HR" dirty="0" smtClean="0"/>
              <a:t>prala mu je noge i prepoznala ožiljak koji je kao dječak dobio prilikom lova na vepra </a:t>
            </a:r>
          </a:p>
          <a:p>
            <a:r>
              <a:rPr lang="hr-HR" dirty="0" smtClean="0"/>
              <a:t>zamolio ju je da ga ne oda dok se ne riješi neprijatelja 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3074" name="Picture 2" descr="C:\Users\Barbara i Franz\Desktop\slike za mitologiju\odisej slike\euriklej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84784"/>
            <a:ext cx="396044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4294967295"/>
          </p:nvPr>
        </p:nvSpPr>
        <p:spPr>
          <a:xfrm>
            <a:off x="179513" y="1371600"/>
            <a:ext cx="8640959" cy="4681538"/>
          </a:xfrm>
        </p:spPr>
        <p:txBody>
          <a:bodyPr>
            <a:normAutofit/>
          </a:bodyPr>
          <a:lstStyle/>
          <a:p>
            <a:r>
              <a:rPr lang="hr-HR" dirty="0" smtClean="0"/>
              <a:t>kad je došao do dvora, izruguju se starcu, ali on je svjestan da ih ne može pobijediti jer ih ima više – opet lukavstvo</a:t>
            </a:r>
          </a:p>
          <a:p>
            <a:r>
              <a:rPr lang="hr-HR" dirty="0" smtClean="0"/>
              <a:t>po noći sa sinom posakriva </a:t>
            </a:r>
            <a:r>
              <a:rPr lang="hr-HR" dirty="0" err="1" smtClean="0"/>
              <a:t>svo</a:t>
            </a:r>
            <a:r>
              <a:rPr lang="hr-HR" dirty="0" smtClean="0"/>
              <a:t> oružje prosaca</a:t>
            </a:r>
          </a:p>
          <a:p>
            <a:r>
              <a:rPr lang="hr-HR" dirty="0" smtClean="0"/>
              <a:t>nije ga prepoznala ni Penelopa – samo se požalila da se mora udati za jednog od njih</a:t>
            </a:r>
          </a:p>
          <a:p>
            <a:r>
              <a:rPr lang="hr-HR" dirty="0" smtClean="0"/>
              <a:t>zato je organizirala natjecanje u gađanju lukom i strijelom – tko pobijedi bit će joj muž</a:t>
            </a:r>
          </a:p>
          <a:p>
            <a:r>
              <a:rPr lang="hr-HR" dirty="0" smtClean="0"/>
              <a:t>moraju koristiti Odisejev luk da dokažu hrabrost i snagu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r>
              <a:rPr lang="hr-HR" dirty="0" smtClean="0"/>
              <a:t>Natjecanje u gađanju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Pokolj prosaca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nitko nije mogao ni napeti luk</a:t>
            </a:r>
          </a:p>
          <a:p>
            <a:r>
              <a:rPr lang="hr-HR" dirty="0" smtClean="0"/>
              <a:t>dali su priliku i Odiseju prerušenom u prosjaka – strijela je prošla kroz ušice 12 sjekira u nizu – pobijedio je</a:t>
            </a:r>
          </a:p>
          <a:p>
            <a:r>
              <a:rPr lang="hr-HR" dirty="0" smtClean="0"/>
              <a:t>Atena prerušena u lastavicu je odvela Odiseja, </a:t>
            </a:r>
            <a:r>
              <a:rPr lang="hr-HR" dirty="0" err="1" smtClean="0"/>
              <a:t>Telemaha</a:t>
            </a:r>
            <a:r>
              <a:rPr lang="hr-HR" dirty="0" smtClean="0"/>
              <a:t> i </a:t>
            </a:r>
            <a:r>
              <a:rPr lang="hr-HR" dirty="0" err="1" smtClean="0"/>
              <a:t>Eumeja</a:t>
            </a:r>
            <a:r>
              <a:rPr lang="hr-HR" dirty="0" smtClean="0"/>
              <a:t> u bitku protiv prosaca – sve su ih pobili</a:t>
            </a:r>
          </a:p>
          <a:p>
            <a:r>
              <a:rPr lang="hr-HR" dirty="0" smtClean="0"/>
              <a:t>tada se pokazao Penelopi i ocu </a:t>
            </a:r>
            <a:r>
              <a:rPr lang="hr-HR" dirty="0" err="1" smtClean="0"/>
              <a:t>Laertu</a:t>
            </a:r>
            <a:endParaRPr lang="hr-HR" dirty="0"/>
          </a:p>
        </p:txBody>
      </p:sp>
      <p:pic>
        <p:nvPicPr>
          <p:cNvPr id="5122" name="Picture 2" descr="C:\Users\Barbara i Franz\Desktop\slike za mitologiju\odisej slike\pokolj prosac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4176464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 sukoba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rođaci ubijenih tražili su osvetu – Atena smiruje situaciju</a:t>
            </a:r>
          </a:p>
          <a:p>
            <a:r>
              <a:rPr lang="hr-HR" dirty="0" smtClean="0"/>
              <a:t>Penelopa ga nije prepoznala ni kad mu se vratio stvarni izgled</a:t>
            </a:r>
          </a:p>
          <a:p>
            <a:r>
              <a:rPr lang="hr-HR" dirty="0" smtClean="0"/>
              <a:t>sjetila se kad je spomenuo njihovu bračnu postelju koju je sam izradio od maslinova drva</a:t>
            </a:r>
            <a:endParaRPr lang="hr-HR" dirty="0"/>
          </a:p>
        </p:txBody>
      </p:sp>
      <p:pic>
        <p:nvPicPr>
          <p:cNvPr id="6146" name="Picture 2" descr="C:\Users\Barbara i Franz\Desktop\slike za mitologiju\odisej slike\odisej i penelop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72816"/>
            <a:ext cx="3168352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TKO JE ODISEJ?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07504" y="1371600"/>
            <a:ext cx="4680520" cy="5009728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kralj grčkog otoka Itake</a:t>
            </a:r>
          </a:p>
          <a:p>
            <a:r>
              <a:rPr lang="hr-HR" sz="2400" b="1" dirty="0" smtClean="0"/>
              <a:t>sudjelovao u ratu protiv Troje (10 godina)</a:t>
            </a:r>
          </a:p>
          <a:p>
            <a:r>
              <a:rPr lang="hr-HR" sz="2400" b="1" dirty="0" smtClean="0"/>
              <a:t>poznat kao najlukaviji grčki junak – dosjetio se kako prevariti Trojance</a:t>
            </a:r>
          </a:p>
          <a:p>
            <a:r>
              <a:rPr lang="hr-HR" sz="2400" b="1" dirty="0" smtClean="0"/>
              <a:t>drveni konj</a:t>
            </a:r>
          </a:p>
          <a:p>
            <a:r>
              <a:rPr lang="hr-HR" sz="2400" b="1" dirty="0" smtClean="0"/>
              <a:t>čezne za domom, ženom Penelopom i sinom </a:t>
            </a:r>
            <a:r>
              <a:rPr lang="hr-HR" sz="2400" b="1" dirty="0" err="1" smtClean="0"/>
              <a:t>Telemahom</a:t>
            </a:r>
            <a:endParaRPr lang="hr-HR" sz="2400" b="1" dirty="0" smtClean="0"/>
          </a:p>
          <a:p>
            <a:r>
              <a:rPr lang="hr-HR" sz="2400" b="1" dirty="0" smtClean="0"/>
              <a:t>kreće na put kući s 12 brodova</a:t>
            </a:r>
          </a:p>
        </p:txBody>
      </p:sp>
      <p:pic>
        <p:nvPicPr>
          <p:cNvPr id="1026" name="Picture 2" descr="C:\Users\Barbara i Franz\Desktop\odisej slike\trojan_hors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00808"/>
            <a:ext cx="432048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Zemlja  Kiklopa</a:t>
            </a:r>
            <a:endParaRPr lang="hr-HR" b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355976" y="1268760"/>
            <a:ext cx="4788024" cy="5328592"/>
          </a:xfrm>
        </p:spPr>
        <p:txBody>
          <a:bodyPr>
            <a:noAutofit/>
          </a:bodyPr>
          <a:lstStyle/>
          <a:p>
            <a:r>
              <a:rPr lang="hr-HR" sz="2000" b="1" dirty="0" smtClean="0"/>
              <a:t>jedna od postaja – Odisej je htio vidjeti kako izgledaju Kiklopi i krenuo je u potragu za njima</a:t>
            </a:r>
          </a:p>
          <a:p>
            <a:r>
              <a:rPr lang="hr-HR" sz="2000" b="1" dirty="0" smtClean="0"/>
              <a:t>ušao je u špilju, ali </a:t>
            </a:r>
            <a:r>
              <a:rPr lang="hr-HR" sz="2000" b="1" dirty="0" err="1" smtClean="0"/>
              <a:t>Polifem</a:t>
            </a:r>
            <a:r>
              <a:rPr lang="hr-HR" sz="2000" b="1" dirty="0" smtClean="0"/>
              <a:t> (Kiklop) se vratio – zgrabio dvojicu i pojeo ih i izlaz zatvorio ogromnim kamenom</a:t>
            </a:r>
          </a:p>
          <a:p>
            <a:r>
              <a:rPr lang="hr-HR" sz="2000" b="1" dirty="0" smtClean="0"/>
              <a:t>Odisejev plan-dok </a:t>
            </a:r>
            <a:r>
              <a:rPr lang="hr-HR" sz="2000" b="1" dirty="0" err="1" smtClean="0"/>
              <a:t>Polifem</a:t>
            </a:r>
            <a:r>
              <a:rPr lang="hr-HR" sz="2000" b="1" dirty="0" smtClean="0"/>
              <a:t> spava kolcem su ga oslijepili </a:t>
            </a:r>
          </a:p>
          <a:p>
            <a:r>
              <a:rPr lang="hr-HR" sz="2000" b="1" dirty="0" smtClean="0"/>
              <a:t>zatim su se zavezali za ovce koje je </a:t>
            </a:r>
            <a:r>
              <a:rPr lang="hr-HR" sz="2000" b="1" dirty="0" err="1" smtClean="0"/>
              <a:t>Polifem</a:t>
            </a:r>
            <a:r>
              <a:rPr lang="hr-HR" sz="2000" b="1" dirty="0" smtClean="0"/>
              <a:t> puštao na ispašu (svaku je provjerio, a oni su bili ispod)</a:t>
            </a:r>
          </a:p>
          <a:p>
            <a:r>
              <a:rPr lang="hr-HR" sz="2000" b="1" dirty="0" smtClean="0"/>
              <a:t>bijesan što su pobjegli traži pomoć Posejdona – traži kaznu – cijelim putem mu odmaže</a:t>
            </a:r>
          </a:p>
          <a:p>
            <a:endParaRPr lang="hr-HR" sz="2000" dirty="0"/>
          </a:p>
        </p:txBody>
      </p:sp>
      <p:pic>
        <p:nvPicPr>
          <p:cNvPr id="2050" name="Picture 2" descr="C:\Users\Barbara i Franz\Desktop\odisej slike\polife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59"/>
            <a:ext cx="4176464" cy="361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Kralj </a:t>
            </a:r>
            <a:r>
              <a:rPr lang="hr-HR" b="1" dirty="0" err="1" smtClean="0"/>
              <a:t>Eol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07503" y="1371600"/>
            <a:ext cx="5004689" cy="5081736"/>
          </a:xfrm>
        </p:spPr>
        <p:txBody>
          <a:bodyPr>
            <a:normAutofit fontScale="92500"/>
          </a:bodyPr>
          <a:lstStyle/>
          <a:p>
            <a:r>
              <a:rPr lang="hr-HR" b="1" dirty="0" smtClean="0"/>
              <a:t>Odisej je stigao na otok na kojem je on vladao </a:t>
            </a:r>
          </a:p>
          <a:p>
            <a:r>
              <a:rPr lang="hr-HR" b="1" dirty="0" smtClean="0"/>
              <a:t>bog vjetrova</a:t>
            </a:r>
          </a:p>
          <a:p>
            <a:r>
              <a:rPr lang="hr-HR" b="1" dirty="0" smtClean="0"/>
              <a:t>primio toplo Odiseja, dao mu poklon – kožna mješina/vreća i upozorenje da je ne otvara</a:t>
            </a:r>
          </a:p>
          <a:p>
            <a:r>
              <a:rPr lang="hr-HR" b="1" dirty="0" smtClean="0"/>
              <a:t>uz blagi povjetarac pustio ih je da odu dalje</a:t>
            </a:r>
          </a:p>
          <a:p>
            <a:r>
              <a:rPr lang="hr-HR" b="1" dirty="0" smtClean="0"/>
              <a:t>no, pohlepni mornari su je otvorili i iz nje su izašli olujni vjetrovi i vratili brod na otok</a:t>
            </a:r>
          </a:p>
          <a:p>
            <a:r>
              <a:rPr lang="hr-HR" b="1" dirty="0" err="1" smtClean="0"/>
              <a:t>Eol</a:t>
            </a:r>
            <a:r>
              <a:rPr lang="hr-HR" b="1" dirty="0" smtClean="0"/>
              <a:t> im više nije htio pomoći</a:t>
            </a:r>
            <a:endParaRPr lang="hr-HR" b="1" dirty="0"/>
          </a:p>
        </p:txBody>
      </p:sp>
      <p:pic>
        <p:nvPicPr>
          <p:cNvPr id="3074" name="Picture 2" descr="C:\Users\Barbara i Franz\Desktop\odisej slike\eo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2193" y="1371600"/>
            <a:ext cx="3415413" cy="468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err="1" smtClean="0"/>
              <a:t>Lestrigonci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r-HR" sz="3200" b="1" dirty="0" smtClean="0"/>
              <a:t>zalutali su u njihovu zemlju</a:t>
            </a:r>
          </a:p>
          <a:p>
            <a:r>
              <a:rPr lang="hr-HR" sz="3200" b="1" dirty="0" smtClean="0"/>
              <a:t>kralj </a:t>
            </a:r>
            <a:r>
              <a:rPr lang="hr-HR" sz="3200" b="1" dirty="0" err="1" smtClean="0">
                <a:solidFill>
                  <a:srgbClr val="FF0000"/>
                </a:solidFill>
              </a:rPr>
              <a:t>Antifat</a:t>
            </a:r>
            <a:r>
              <a:rPr lang="hr-HR" sz="3200" b="1" dirty="0" smtClean="0"/>
              <a:t> – div ljudožder, pojeo jednog mornara</a:t>
            </a:r>
          </a:p>
          <a:p>
            <a:r>
              <a:rPr lang="hr-HR" sz="3200" b="1" dirty="0" smtClean="0"/>
              <a:t>bijesni </a:t>
            </a:r>
            <a:r>
              <a:rPr lang="hr-HR" sz="3200" b="1" dirty="0" err="1" smtClean="0"/>
              <a:t>Lestrigonci</a:t>
            </a:r>
            <a:r>
              <a:rPr lang="hr-HR" sz="3200" b="1" dirty="0" smtClean="0"/>
              <a:t> navalili su na Odisejeve ljude u bijegu prema brodovima u luci</a:t>
            </a:r>
          </a:p>
          <a:p>
            <a:r>
              <a:rPr lang="hr-HR" sz="3200" b="1" dirty="0" smtClean="0"/>
              <a:t>potopili su sve brodove osim Odisejevog</a:t>
            </a:r>
          </a:p>
          <a:p>
            <a:r>
              <a:rPr lang="hr-HR" sz="3200" b="1" dirty="0" smtClean="0"/>
              <a:t>mudar Odisej svoj je brod usidrio izvan luke</a:t>
            </a:r>
            <a:endParaRPr lang="hr-H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Čarobnica </a:t>
            </a:r>
            <a:r>
              <a:rPr lang="hr-HR" sz="4000" b="1" dirty="0" err="1" smtClean="0"/>
              <a:t>Kirka</a:t>
            </a:r>
            <a:endParaRPr lang="hr-HR" sz="4000" b="1" dirty="0"/>
          </a:p>
        </p:txBody>
      </p:sp>
      <p:pic>
        <p:nvPicPr>
          <p:cNvPr id="4098" name="Picture 2" descr="C:\Users\Barbara i Franz\Desktop\odisej slike\277px-Circe_Invidiosa_-_John_William_Waterhous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484784"/>
            <a:ext cx="2880320" cy="4827136"/>
          </a:xfrm>
          <a:prstGeom prst="rect">
            <a:avLst/>
          </a:prstGeom>
          <a:noFill/>
        </p:spPr>
      </p:pic>
      <p:sp>
        <p:nvSpPr>
          <p:cNvPr id="9" name="Rezervirano mjesto sadržaja 8"/>
          <p:cNvSpPr>
            <a:spLocks noGrp="1"/>
          </p:cNvSpPr>
          <p:nvPr>
            <p:ph sz="half" idx="4294967295"/>
          </p:nvPr>
        </p:nvSpPr>
        <p:spPr>
          <a:xfrm>
            <a:off x="3491880" y="1557583"/>
            <a:ext cx="5130800" cy="4681538"/>
          </a:xfrm>
        </p:spPr>
        <p:txBody>
          <a:bodyPr>
            <a:noAutofit/>
          </a:bodyPr>
          <a:lstStyle/>
          <a:p>
            <a:r>
              <a:rPr lang="hr-HR" sz="2400" b="1" dirty="0" smtClean="0"/>
              <a:t>na putu dalje i tugujući za mrtvim prijateljima došli su do otoka na kojem je bila zla čarobnica </a:t>
            </a:r>
            <a:r>
              <a:rPr lang="hr-HR" sz="2400" b="1" dirty="0" err="1" smtClean="0"/>
              <a:t>Kirka</a:t>
            </a:r>
            <a:endParaRPr lang="hr-HR" sz="2400" b="1" dirty="0" smtClean="0"/>
          </a:p>
          <a:p>
            <a:r>
              <a:rPr lang="hr-HR" sz="2400" b="1" dirty="0" smtClean="0"/>
              <a:t>pretvarala je ljude u životinje</a:t>
            </a:r>
          </a:p>
          <a:p>
            <a:r>
              <a:rPr lang="hr-HR" sz="2400" b="1" dirty="0" smtClean="0"/>
              <a:t>lijepo je ugostila dio posade koji je došao po pomoć , a zatim ih je pretvorila u svinje</a:t>
            </a:r>
          </a:p>
          <a:p>
            <a:r>
              <a:rPr lang="hr-HR" sz="2400" b="1" dirty="0" smtClean="0"/>
              <a:t>jedan (</a:t>
            </a:r>
            <a:r>
              <a:rPr lang="hr-HR" sz="2400" b="1" dirty="0" err="1" smtClean="0"/>
              <a:t>Euriloh</a:t>
            </a:r>
            <a:r>
              <a:rPr lang="hr-HR" sz="2400" b="1" dirty="0" smtClean="0"/>
              <a:t>) nije ušao u kuću i obavijestio je Odiseja što se dogodilo</a:t>
            </a:r>
          </a:p>
          <a:p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5400" dirty="0" err="1" smtClean="0"/>
              <a:t>Kirka</a:t>
            </a:r>
            <a:endParaRPr lang="hr-HR" sz="5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230688" cy="485428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Odisej je krenuo s oružjem prema </a:t>
            </a:r>
            <a:r>
              <a:rPr lang="hr-HR" dirty="0" err="1" smtClean="0"/>
              <a:t>Kirki</a:t>
            </a:r>
            <a:endParaRPr lang="hr-HR" dirty="0" smtClean="0"/>
          </a:p>
          <a:p>
            <a:r>
              <a:rPr lang="hr-HR" dirty="0" smtClean="0"/>
              <a:t>na putu je sreo </a:t>
            </a:r>
            <a:r>
              <a:rPr lang="hr-HR" b="1" dirty="0" smtClean="0">
                <a:solidFill>
                  <a:srgbClr val="FF0000"/>
                </a:solidFill>
              </a:rPr>
              <a:t>Hermesa</a:t>
            </a:r>
            <a:r>
              <a:rPr lang="hr-HR" dirty="0" smtClean="0"/>
              <a:t>, glasnika bogova,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koji </a:t>
            </a:r>
            <a:r>
              <a:rPr lang="hr-HR" dirty="0" smtClean="0"/>
              <a:t>mu je pomogao zaštititi se protiv </a:t>
            </a:r>
            <a:r>
              <a:rPr lang="hr-HR" dirty="0" err="1" smtClean="0"/>
              <a:t>Kirke</a:t>
            </a:r>
            <a:endParaRPr lang="hr-HR" dirty="0" smtClean="0"/>
          </a:p>
          <a:p>
            <a:r>
              <a:rPr lang="hr-HR" dirty="0" smtClean="0"/>
              <a:t>naime, </a:t>
            </a:r>
            <a:r>
              <a:rPr lang="hr-HR" dirty="0" err="1" smtClean="0"/>
              <a:t>Kirka</a:t>
            </a:r>
            <a:r>
              <a:rPr lang="hr-HR" dirty="0" smtClean="0"/>
              <a:t> je njegovim mornarima u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hranu </a:t>
            </a:r>
            <a:r>
              <a:rPr lang="hr-HR" dirty="0" smtClean="0"/>
              <a:t>stavila čarobni napitak</a:t>
            </a:r>
          </a:p>
          <a:p>
            <a:r>
              <a:rPr lang="hr-HR" dirty="0" smtClean="0"/>
              <a:t>Hermes je Odiseju dao biljku protuotrov koju je on i iskoristio</a:t>
            </a:r>
          </a:p>
          <a:p>
            <a:r>
              <a:rPr lang="hr-HR" dirty="0" smtClean="0"/>
              <a:t>zaprijetio je </a:t>
            </a:r>
            <a:r>
              <a:rPr lang="hr-HR" dirty="0" err="1" smtClean="0"/>
              <a:t>Kirki</a:t>
            </a:r>
            <a:r>
              <a:rPr lang="hr-HR" dirty="0" smtClean="0"/>
              <a:t> mačem i ona je vratila njegove prijatelje</a:t>
            </a:r>
          </a:p>
          <a:p>
            <a:r>
              <a:rPr lang="hr-HR" dirty="0" smtClean="0"/>
              <a:t>čak mu je savjetovala da ode u podzemni svijet tražiti pomoć za put kući (</a:t>
            </a:r>
            <a:r>
              <a:rPr lang="hr-HR" b="1" dirty="0" smtClean="0">
                <a:solidFill>
                  <a:srgbClr val="FF0000"/>
                </a:solidFill>
              </a:rPr>
              <a:t>prorok </a:t>
            </a:r>
            <a:r>
              <a:rPr lang="hr-HR" b="1" dirty="0" err="1" smtClean="0">
                <a:solidFill>
                  <a:srgbClr val="FF0000"/>
                </a:solidFill>
              </a:rPr>
              <a:t>Tirezije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– neprijatelj mu je </a:t>
            </a:r>
            <a:r>
              <a:rPr lang="hr-HR" b="1" dirty="0" smtClean="0"/>
              <a:t>Posejdon</a:t>
            </a:r>
            <a:r>
              <a:rPr lang="hr-HR" dirty="0" smtClean="0"/>
              <a:t>,ne dirati </a:t>
            </a:r>
            <a:r>
              <a:rPr lang="hr-HR" b="1" dirty="0" smtClean="0"/>
              <a:t>stada</a:t>
            </a:r>
            <a:r>
              <a:rPr lang="hr-HR" dirty="0" smtClean="0"/>
              <a:t> na otoku </a:t>
            </a:r>
            <a:r>
              <a:rPr lang="hr-HR" b="1" dirty="0" smtClean="0"/>
              <a:t>boga Helija</a:t>
            </a:r>
            <a:r>
              <a:rPr lang="hr-HR" dirty="0" smtClean="0"/>
              <a:t>)</a:t>
            </a:r>
          </a:p>
          <a:p>
            <a:r>
              <a:rPr lang="hr-HR" dirty="0" smtClean="0"/>
              <a:t>susreo ondje mnoge duše – </a:t>
            </a:r>
            <a:r>
              <a:rPr lang="hr-HR" dirty="0" err="1" smtClean="0"/>
              <a:t>Ahileja</a:t>
            </a:r>
            <a:r>
              <a:rPr lang="hr-HR" dirty="0" smtClean="0"/>
              <a:t>, </a:t>
            </a:r>
            <a:r>
              <a:rPr lang="hr-HR" dirty="0" smtClean="0"/>
              <a:t>majku…</a:t>
            </a:r>
            <a:endParaRPr lang="hr-HR" dirty="0"/>
          </a:p>
        </p:txBody>
      </p:sp>
      <p:pic>
        <p:nvPicPr>
          <p:cNvPr id="1026" name="Picture 2" descr="https://upload.wikimedia.org/wikipedia/commons/f/ff/Kauffmann_Cir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409" y="-4868"/>
            <a:ext cx="2391944" cy="297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4054224" cy="758952"/>
          </a:xfrm>
        </p:spPr>
        <p:txBody>
          <a:bodyPr>
            <a:noAutofit/>
          </a:bodyPr>
          <a:lstStyle/>
          <a:p>
            <a:r>
              <a:rPr lang="hr-HR" sz="4400" b="1" dirty="0" smtClean="0"/>
              <a:t>Otok Sirena</a:t>
            </a:r>
            <a:endParaRPr lang="hr-HR" sz="4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854424" cy="4572000"/>
          </a:xfrm>
        </p:spPr>
        <p:txBody>
          <a:bodyPr>
            <a:normAutofit fontScale="92500" lnSpcReduction="20000"/>
          </a:bodyPr>
          <a:lstStyle/>
          <a:p>
            <a:r>
              <a:rPr lang="hr-HR" sz="2400" b="1" dirty="0" smtClean="0"/>
              <a:t>sljedeća stanica je otok </a:t>
            </a:r>
            <a:r>
              <a:rPr lang="hr-HR" sz="2400" b="1" dirty="0" err="1" smtClean="0"/>
              <a:t>poluptica-polužena</a:t>
            </a:r>
            <a:r>
              <a:rPr lang="hr-HR" sz="2400" b="1" dirty="0" smtClean="0"/>
              <a:t> </a:t>
            </a:r>
            <a:r>
              <a:rPr lang="hr-HR" sz="2400" b="1" dirty="0" smtClean="0"/>
              <a:t>koje svojim pjevom šalju mornare u smrt</a:t>
            </a:r>
          </a:p>
          <a:p>
            <a:r>
              <a:rPr lang="hr-HR" sz="2400" b="1" dirty="0" err="1" smtClean="0"/>
              <a:t>Kirka</a:t>
            </a:r>
            <a:r>
              <a:rPr lang="hr-HR" sz="2400" b="1" dirty="0" smtClean="0"/>
              <a:t> </a:t>
            </a:r>
            <a:r>
              <a:rPr lang="hr-HR" sz="2400" b="1" dirty="0" smtClean="0"/>
              <a:t>mu je savjetovala da voskom začepi uši sebi i mornarima</a:t>
            </a:r>
          </a:p>
          <a:p>
            <a:r>
              <a:rPr lang="hr-HR" sz="2400" b="1" dirty="0" smtClean="0"/>
              <a:t>on je to naredio mornarima, a njega su zavezali za jarbol kako bi mogao čuti njihovu pjesmu</a:t>
            </a:r>
          </a:p>
          <a:p>
            <a:r>
              <a:rPr lang="hr-HR" sz="2400" b="1" dirty="0" smtClean="0"/>
              <a:t>on je bio oduševljen njihovom pjesmom i zvao je mornare da ga odvežu</a:t>
            </a:r>
          </a:p>
          <a:p>
            <a:r>
              <a:rPr lang="hr-HR" sz="2400" b="1" dirty="0" smtClean="0"/>
              <a:t>ali oni ga nisu čuli i tako se spasio</a:t>
            </a:r>
          </a:p>
          <a:p>
            <a:r>
              <a:rPr lang="hr-HR" sz="2400" b="1" dirty="0" smtClean="0"/>
              <a:t>Sirene su se navodno bacile sa stijena jer je Odisej preživio njihovo pjevanje</a:t>
            </a:r>
            <a:endParaRPr lang="hr-HR" sz="2400" b="1" dirty="0"/>
          </a:p>
        </p:txBody>
      </p:sp>
      <p:pic>
        <p:nvPicPr>
          <p:cNvPr id="5122" name="Picture 2" descr="C:\Users\Barbara i Franz\Desktop\odisej slike\sirene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16631"/>
            <a:ext cx="3262560" cy="2408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4498848" cy="758952"/>
          </a:xfrm>
        </p:spPr>
        <p:txBody>
          <a:bodyPr>
            <a:normAutofit/>
          </a:bodyPr>
          <a:lstStyle/>
          <a:p>
            <a:r>
              <a:rPr lang="hr-HR" sz="4000" b="1" dirty="0" err="1" smtClean="0"/>
              <a:t>Scila</a:t>
            </a:r>
            <a:r>
              <a:rPr lang="hr-HR" sz="4000" b="1" dirty="0" smtClean="0"/>
              <a:t> i </a:t>
            </a:r>
            <a:r>
              <a:rPr lang="hr-HR" sz="4000" b="1" dirty="0" err="1" smtClean="0"/>
              <a:t>Haribda</a:t>
            </a:r>
            <a:endParaRPr lang="hr-HR" sz="4000" b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83968" y="1340768"/>
            <a:ext cx="4752528" cy="5112568"/>
          </a:xfrm>
        </p:spPr>
        <p:txBody>
          <a:bodyPr>
            <a:normAutofit fontScale="85000" lnSpcReduction="10000"/>
          </a:bodyPr>
          <a:lstStyle/>
          <a:p>
            <a:r>
              <a:rPr lang="hr-HR" b="1" dirty="0" smtClean="0"/>
              <a:t>još jedna nevolja na koju ga je upozorila </a:t>
            </a:r>
            <a:r>
              <a:rPr lang="hr-HR" b="1" dirty="0" err="1" smtClean="0"/>
              <a:t>Kirka</a:t>
            </a:r>
            <a:r>
              <a:rPr lang="hr-HR" b="1" dirty="0" smtClean="0"/>
              <a:t> – brod treba usmjeriti prema  </a:t>
            </a:r>
            <a:r>
              <a:rPr lang="hr-HR" b="1" dirty="0" err="1" smtClean="0"/>
              <a:t>Scilinoj</a:t>
            </a:r>
            <a:r>
              <a:rPr lang="hr-HR" b="1" dirty="0" smtClean="0"/>
              <a:t> špilji kako mu </a:t>
            </a:r>
            <a:r>
              <a:rPr lang="hr-HR" b="1" dirty="0" err="1" smtClean="0"/>
              <a:t>Haribda</a:t>
            </a:r>
            <a:r>
              <a:rPr lang="hr-HR" b="1" dirty="0" smtClean="0"/>
              <a:t> ne bi progutala posadu</a:t>
            </a:r>
          </a:p>
          <a:p>
            <a:r>
              <a:rPr lang="hr-HR" b="1" dirty="0" smtClean="0"/>
              <a:t>to je i učinio, ali </a:t>
            </a:r>
            <a:r>
              <a:rPr lang="hr-HR" b="1" dirty="0" err="1" smtClean="0"/>
              <a:t>Scila</a:t>
            </a:r>
            <a:r>
              <a:rPr lang="hr-HR" b="1" dirty="0" smtClean="0"/>
              <a:t> je bila prebrza i ubila je šestoricu mornara</a:t>
            </a:r>
          </a:p>
          <a:p>
            <a:r>
              <a:rPr lang="hr-HR" b="1" dirty="0" smtClean="0"/>
              <a:t>ipak su se izvukli i došli na </a:t>
            </a:r>
            <a:r>
              <a:rPr lang="hr-HR" b="1" dirty="0" smtClean="0">
                <a:solidFill>
                  <a:srgbClr val="FF0000"/>
                </a:solidFill>
              </a:rPr>
              <a:t>otok boga sunca –Helija </a:t>
            </a:r>
            <a:r>
              <a:rPr lang="hr-HR" b="1" dirty="0" smtClean="0"/>
              <a:t>čije stado krava nisu smjeli dirati</a:t>
            </a:r>
          </a:p>
          <a:p>
            <a:r>
              <a:rPr lang="hr-HR" b="1" dirty="0" smtClean="0"/>
              <a:t>mornari su bili gladni i pojeli su jednu kravu </a:t>
            </a:r>
          </a:p>
          <a:p>
            <a:r>
              <a:rPr lang="hr-HR" b="1" dirty="0" smtClean="0"/>
              <a:t>Zeus ih je kaznio sve osim Odiseja koji nije jeo to meso</a:t>
            </a:r>
            <a:endParaRPr lang="hr-HR" b="1" dirty="0"/>
          </a:p>
        </p:txBody>
      </p:sp>
      <p:pic>
        <p:nvPicPr>
          <p:cNvPr id="6146" name="Picture 2" descr="C:\Users\Barbara i Franz\Desktop\odisej slike\scil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3728036" cy="468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152</TotalTime>
  <Words>1070</Words>
  <Application>Microsoft Office PowerPoint</Application>
  <PresentationFormat>Prikaz na zaslonu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Georgia</vt:lpstr>
      <vt:lpstr>Wingdings</vt:lpstr>
      <vt:lpstr>Wingdings 2</vt:lpstr>
      <vt:lpstr>Građanski</vt:lpstr>
      <vt:lpstr>ODISEJ/ULIKS</vt:lpstr>
      <vt:lpstr>TKO JE ODISEJ?</vt:lpstr>
      <vt:lpstr>Zemlja  Kiklopa</vt:lpstr>
      <vt:lpstr>Kralj Eol</vt:lpstr>
      <vt:lpstr>Lestrigonci</vt:lpstr>
      <vt:lpstr>Čarobnica Kirka</vt:lpstr>
      <vt:lpstr>Kirka</vt:lpstr>
      <vt:lpstr>Otok Sirena</vt:lpstr>
      <vt:lpstr>Scila i Haribda</vt:lpstr>
      <vt:lpstr>Kalipso</vt:lpstr>
      <vt:lpstr>Nausikaja</vt:lpstr>
      <vt:lpstr>Dolazak na Itaku</vt:lpstr>
      <vt:lpstr>Penelopini prosci</vt:lpstr>
      <vt:lpstr>Susret s Telemahom; Eurikleja</vt:lpstr>
      <vt:lpstr>Natjecanje u gađanju</vt:lpstr>
      <vt:lpstr>Pokolj prosaca</vt:lpstr>
      <vt:lpstr>Kraj sukoba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ODISEJ</dc:title>
  <dc:creator>Barbara i Franz</dc:creator>
  <cp:lastModifiedBy>Barbara</cp:lastModifiedBy>
  <cp:revision>18</cp:revision>
  <dcterms:created xsi:type="dcterms:W3CDTF">2012-11-13T10:30:03Z</dcterms:created>
  <dcterms:modified xsi:type="dcterms:W3CDTF">2015-10-26T10:35:55Z</dcterms:modified>
</cp:coreProperties>
</file>